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48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38508-7106-4599-8E69-37A6C61902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 This Forcing?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872C28-42B1-4D23-A237-DBEC33029B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Or Knowing When You Can Pass</a:t>
            </a:r>
          </a:p>
        </p:txBody>
      </p:sp>
    </p:spTree>
    <p:extLst>
      <p:ext uri="{BB962C8B-B14F-4D97-AF65-F5344CB8AC3E}">
        <p14:creationId xmlns:p14="http://schemas.microsoft.com/office/powerpoint/2010/main" val="2662502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DC2-FC8E-4958-B483-58EB474BE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about other Competitive Auctions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84748-BF6D-4E37-9C4F-48563DEE068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A redouble of a takeout double immediately after the opening shows 10+ HCP and requires the opponents to be doubled unless partner has an offensive hand</a:t>
            </a:r>
          </a:p>
          <a:p>
            <a:r>
              <a:rPr lang="en-US" sz="3200" dirty="0"/>
              <a:t>A New Suit that is not game after their overcall (Strength Required ^ with level)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82848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C8278-F07B-48E0-AAD1-D2258CCA9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Obscure Auctions for the Astute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C16E1-15B4-4312-828D-6B1F615EE3A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/>
              <a:t>1N (X) XX    100% forcing (some sort of runout)</a:t>
            </a:r>
          </a:p>
          <a:p>
            <a:r>
              <a:rPr lang="en-US" sz="3600" dirty="0"/>
              <a:t>1x (1N) x    SETS FORCE (Penalty Oriented)</a:t>
            </a:r>
          </a:p>
          <a:p>
            <a:r>
              <a:rPr lang="en-US" sz="3600" dirty="0"/>
              <a:t>1H (1S) 2C (P)</a:t>
            </a:r>
            <a:br>
              <a:rPr lang="en-US" sz="3600" dirty="0"/>
            </a:br>
            <a:r>
              <a:rPr lang="en-US" sz="3600" dirty="0"/>
              <a:t>2D (P) (3D)    is GF (No early X w/ minors)... Similar for other null-Negative-X auctions</a:t>
            </a:r>
          </a:p>
          <a:p>
            <a:r>
              <a:rPr lang="en-US" sz="3600" dirty="0"/>
              <a:t>1any – x – 2lower </a:t>
            </a:r>
            <a:r>
              <a:rPr lang="en-US" sz="3600"/>
              <a:t>is nonforcing</a:t>
            </a:r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38314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02934-947D-41C1-9968-4B60807E02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cares what’s Forcing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2B9EE-61E1-43E8-BBB9-17280B70C49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57400"/>
            <a:ext cx="10363826" cy="44196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3600" dirty="0"/>
              <a:t>Forcing Bids allow the partnership to have a continuous conversation</a:t>
            </a:r>
          </a:p>
          <a:p>
            <a:pPr>
              <a:spcBef>
                <a:spcPts val="1200"/>
              </a:spcBef>
            </a:pPr>
            <a:r>
              <a:rPr lang="en-US" sz="3600" dirty="0"/>
              <a:t>Forcing Bids Require less guessing in terms of game/slam bidding</a:t>
            </a:r>
          </a:p>
          <a:p>
            <a:pPr>
              <a:spcBef>
                <a:spcPts val="1200"/>
              </a:spcBef>
            </a:pPr>
            <a:r>
              <a:rPr lang="en-US" sz="3600" dirty="0"/>
              <a:t>Forcing Bids give the bidder another round of bidding</a:t>
            </a:r>
          </a:p>
        </p:txBody>
      </p:sp>
    </p:spTree>
    <p:extLst>
      <p:ext uri="{BB962C8B-B14F-4D97-AF65-F5344CB8AC3E}">
        <p14:creationId xmlns:p14="http://schemas.microsoft.com/office/powerpoint/2010/main" val="1751116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BE66D-317B-4ECF-9AF1-CC29A2F74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I Tell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BD9C26-8EEE-4F7C-B113-59C686356E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872391"/>
          </a:xfrm>
        </p:spPr>
        <p:txBody>
          <a:bodyPr>
            <a:normAutofit fontScale="85000" lnSpcReduction="10000"/>
          </a:bodyPr>
          <a:lstStyle/>
          <a:p>
            <a:r>
              <a:rPr lang="en-US" sz="4400" dirty="0"/>
              <a:t>There are certain aspects of bids that everyone in bridge agrees on (amazing!)</a:t>
            </a:r>
            <a:br>
              <a:rPr lang="en-US" sz="4400" dirty="0"/>
            </a:br>
            <a:endParaRPr lang="en-US" sz="4400" dirty="0"/>
          </a:p>
          <a:p>
            <a:r>
              <a:rPr lang="en-US" sz="4400" dirty="0"/>
              <a:t>Others are subject to agreement, and are for serious partnerships to consider</a:t>
            </a:r>
          </a:p>
        </p:txBody>
      </p:sp>
    </p:spTree>
    <p:extLst>
      <p:ext uri="{BB962C8B-B14F-4D97-AF65-F5344CB8AC3E}">
        <p14:creationId xmlns:p14="http://schemas.microsoft.com/office/powerpoint/2010/main" val="4220691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DCDBA-A854-40DD-9CDE-084E7AAE3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Fundamental Rule of Forcing Bids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2412D-42E8-4DA2-96B2-97390E1558B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38350"/>
            <a:ext cx="10363826" cy="46101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/>
              <a:t>Unless defined otherwise, </a:t>
            </a:r>
          </a:p>
          <a:p>
            <a:r>
              <a:rPr lang="en-US" sz="4000" dirty="0"/>
              <a:t>a call is considered natural and nonforcing</a:t>
            </a:r>
          </a:p>
          <a:p>
            <a:r>
              <a:rPr lang="en-US" sz="4000" dirty="0"/>
              <a:t>Jumps imply extra strength incrementally (signoff, invitational, game forcing)</a:t>
            </a:r>
          </a:p>
          <a:p>
            <a:r>
              <a:rPr lang="en-US" sz="4000" dirty="0"/>
              <a:t>Doubles are for takeout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99215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45BA4-BEB3-4689-AC79-12AB121B0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General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1CDC4-CB2D-49E2-ADAC-A8BD3A69331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866900"/>
            <a:ext cx="10363826" cy="437258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/>
              <a:t>Calls in the </a:t>
            </a:r>
            <a:r>
              <a:rPr lang="en-US" sz="3200" b="1" dirty="0"/>
              <a:t>opponent’s suit(s) </a:t>
            </a:r>
            <a:r>
              <a:rPr lang="en-US" sz="3200" dirty="0"/>
              <a:t>and all </a:t>
            </a:r>
            <a:r>
              <a:rPr lang="en-US" sz="3200" b="1" dirty="0"/>
              <a:t>artificial</a:t>
            </a:r>
            <a:r>
              <a:rPr lang="en-US" sz="3200" dirty="0"/>
              <a:t> bids are forcing</a:t>
            </a:r>
          </a:p>
          <a:p>
            <a:r>
              <a:rPr lang="en-US" sz="3200" dirty="0"/>
              <a:t>Bypassing an invitational sequence implies game forcing values </a:t>
            </a:r>
          </a:p>
          <a:p>
            <a:r>
              <a:rPr lang="en-US" sz="3200" dirty="0"/>
              <a:t>After one side has announced </a:t>
            </a:r>
            <a:r>
              <a:rPr lang="en-US" sz="3200" b="1" dirty="0"/>
              <a:t>game forcing values, passes are forcing</a:t>
            </a:r>
          </a:p>
          <a:p>
            <a:r>
              <a:rPr lang="en-US" sz="3200" dirty="0"/>
              <a:t>If your side </a:t>
            </a:r>
            <a:r>
              <a:rPr lang="en-US" sz="3200" b="1" dirty="0"/>
              <a:t>agrees to a suit</a:t>
            </a:r>
            <a:r>
              <a:rPr lang="en-US" sz="3200" dirty="0"/>
              <a:t>, bidding a </a:t>
            </a:r>
            <a:r>
              <a:rPr lang="en-US" sz="3200" b="1" dirty="0"/>
              <a:t>new suit is forcing</a:t>
            </a:r>
          </a:p>
        </p:txBody>
      </p:sp>
    </p:spTree>
    <p:extLst>
      <p:ext uri="{BB962C8B-B14F-4D97-AF65-F5344CB8AC3E}">
        <p14:creationId xmlns:p14="http://schemas.microsoft.com/office/powerpoint/2010/main" val="2829967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5EECB-46D6-49B2-9DD9-626A87453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Responses to Openings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95BC2-78D8-40E0-8411-148BC82A88D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/>
              <a:t>One Level Responses (not 1N – unless you play 2/1)</a:t>
            </a:r>
          </a:p>
          <a:p>
            <a:r>
              <a:rPr lang="en-US" sz="3600" dirty="0"/>
              <a:t>Two of a Lower Ranking Suit (Unless RHO Doubles the Opening)</a:t>
            </a:r>
          </a:p>
          <a:p>
            <a:r>
              <a:rPr lang="en-US" sz="3600" dirty="0"/>
              <a:t>Any Response to 2C Opening (*Positive Responses are FG)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09217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CEE2E-129A-4727-9CCB-DE9F6F3E6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Opener’s Rebids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DBC6A-9B2B-4D27-BADF-315CC2B9C50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52600"/>
            <a:ext cx="10363826" cy="4486883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Opener’s Jump Shift </a:t>
            </a:r>
          </a:p>
          <a:p>
            <a:r>
              <a:rPr lang="en-US" sz="3600" dirty="0"/>
              <a:t>Opener’s </a:t>
            </a:r>
            <a:r>
              <a:rPr lang="en-US" sz="3600" dirty="0" err="1"/>
              <a:t>tWo-level</a:t>
            </a:r>
            <a:r>
              <a:rPr lang="en-US" sz="3600" dirty="0"/>
              <a:t> rebid of a higher ranking suit</a:t>
            </a:r>
          </a:p>
          <a:p>
            <a:r>
              <a:rPr lang="en-US" sz="3600" dirty="0"/>
              <a:t>After Opening 2C, 2m Rebid is forcing (all sequences after positive response are GF)</a:t>
            </a:r>
          </a:p>
          <a:p>
            <a:endParaRPr lang="en-US" sz="3600" dirty="0"/>
          </a:p>
          <a:p>
            <a:r>
              <a:rPr lang="en-US" sz="3600" dirty="0"/>
              <a:t>Notice that other rebids, while very wide ranging, are passable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79283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5D184-BB70-47E7-B213-A9C2A3FCF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Responder’s Rebids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E69BD-7240-4628-B7E9-ACA033605CC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90700"/>
            <a:ext cx="10363826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Responder’s rebid of an only unbid suit at the most economic level (4SF)</a:t>
            </a:r>
          </a:p>
          <a:p>
            <a:r>
              <a:rPr lang="en-US" sz="3600" dirty="0"/>
              <a:t>Responder’s Rebid of a new suit after opener rebids his suit</a:t>
            </a:r>
          </a:p>
          <a:p>
            <a:endParaRPr lang="en-US" sz="3600" dirty="0"/>
          </a:p>
          <a:p>
            <a:r>
              <a:rPr lang="en-US" sz="3600" dirty="0"/>
              <a:t>Note: New Minor Forcing</a:t>
            </a:r>
          </a:p>
          <a:p>
            <a:r>
              <a:rPr lang="en-US" sz="3600" dirty="0"/>
              <a:t>Note: </a:t>
            </a:r>
            <a:r>
              <a:rPr lang="en-US" sz="3600" dirty="0" err="1"/>
              <a:t>Lebensohl</a:t>
            </a:r>
            <a:r>
              <a:rPr lang="en-US" sz="3600" dirty="0"/>
              <a:t> After Reverses</a:t>
            </a:r>
          </a:p>
        </p:txBody>
      </p:sp>
    </p:spTree>
    <p:extLst>
      <p:ext uri="{BB962C8B-B14F-4D97-AF65-F5344CB8AC3E}">
        <p14:creationId xmlns:p14="http://schemas.microsoft.com/office/powerpoint/2010/main" val="1312636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72FAE-351A-45DA-8971-45080F0FB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After Overcalls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CD475-6817-49FE-8FA2-D563D12E7AD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Cuebids</a:t>
            </a:r>
            <a:r>
              <a:rPr lang="en-US" sz="3600" dirty="0"/>
              <a:t> are forcing, Typically imply support </a:t>
            </a:r>
          </a:p>
          <a:p>
            <a:r>
              <a:rPr lang="en-US" sz="3600" dirty="0"/>
              <a:t>New suits Responses are Nonforcing! (but you can play otherwise)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3854672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410</TotalTime>
  <Words>379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Tw Cen MT</vt:lpstr>
      <vt:lpstr>Droplet</vt:lpstr>
      <vt:lpstr>Is This Forcing? </vt:lpstr>
      <vt:lpstr>Who cares what’s Forcing</vt:lpstr>
      <vt:lpstr>How Can I Tell</vt:lpstr>
      <vt:lpstr>The Fundamental Rule of Forcing Bids</vt:lpstr>
      <vt:lpstr>More General Concepts</vt:lpstr>
      <vt:lpstr>Responses to Openings</vt:lpstr>
      <vt:lpstr>Opener’s Rebids</vt:lpstr>
      <vt:lpstr>Responder’s Rebids </vt:lpstr>
      <vt:lpstr>What about After Overcalls</vt:lpstr>
      <vt:lpstr>How about other Competitive Auctions</vt:lpstr>
      <vt:lpstr>Obscure Auctions for the Astute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This Forcing?</dc:title>
  <dc:creator>Jack Gillispie</dc:creator>
  <cp:lastModifiedBy>Jack Gillispie</cp:lastModifiedBy>
  <cp:revision>16</cp:revision>
  <dcterms:created xsi:type="dcterms:W3CDTF">2019-04-03T02:35:18Z</dcterms:created>
  <dcterms:modified xsi:type="dcterms:W3CDTF">2019-04-06T22:30:47Z</dcterms:modified>
</cp:coreProperties>
</file>