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22484-369B-4CED-9C30-41BA605719B7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7A525-E8AC-44F8-92D6-E1DB28A5E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7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 as bid in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7A525-E8AC-44F8-92D6-E1DB28A5EA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47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example by overcalling 2N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7A525-E8AC-44F8-92D6-E1DB28A5EA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9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 w/ N/W passing, then South bidding out of rotation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7A525-E8AC-44F8-92D6-E1DB28A5EA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4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3504-3113-46C4-8A7A-B96F9832CF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Laws &amp; Convention Cards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EDD21-47DC-4F35-8C5C-5FF8883AD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Practical Guide for Beginners</a:t>
            </a:r>
          </a:p>
        </p:txBody>
      </p:sp>
    </p:spTree>
    <p:extLst>
      <p:ext uri="{BB962C8B-B14F-4D97-AF65-F5344CB8AC3E}">
        <p14:creationId xmlns:p14="http://schemas.microsoft.com/office/powerpoint/2010/main" val="19482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F31EF-FD59-4B4D-9D55-926E30DA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Hesitations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E877-1BCC-46B4-9AF5-6BAEADCD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(a) A player may not choose a call or play that is demonstrably suggested over another by unauthorized information if the other call or play is a logical alternative. </a:t>
            </a:r>
          </a:p>
          <a:p>
            <a:r>
              <a:rPr lang="en-US" sz="3200" dirty="0"/>
              <a:t>(b) A logical alternative is an action that a significant proportion of the class of players in question, using the methods of the partnership, would seriously consider, and some might select</a:t>
            </a:r>
          </a:p>
        </p:txBody>
      </p:sp>
    </p:spTree>
    <p:extLst>
      <p:ext uri="{BB962C8B-B14F-4D97-AF65-F5344CB8AC3E}">
        <p14:creationId xmlns:p14="http://schemas.microsoft.com/office/powerpoint/2010/main" val="33900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0B64-66C1-4EBC-8973-73E236E8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Point?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D64E-B7DA-432F-A2A3-6547F577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Convention cards encourage transparent agreements </a:t>
            </a:r>
          </a:p>
          <a:p>
            <a:r>
              <a:rPr lang="en-US" sz="3200" dirty="0"/>
              <a:t>As unusual events occur, a normal result becomes harder to achieve</a:t>
            </a:r>
          </a:p>
          <a:p>
            <a:r>
              <a:rPr lang="en-US" sz="3200" dirty="0"/>
              <a:t>Laws work to restore equity after an irregularity has occurred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187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72A79-A810-4E7A-BA24-C5850C18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2B690-4BE8-46F9-8A4C-BC9795D7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8628"/>
            <a:ext cx="3219417" cy="3832734"/>
          </a:xfrm>
        </p:spPr>
        <p:txBody>
          <a:bodyPr/>
          <a:lstStyle/>
          <a:p>
            <a:r>
              <a:rPr lang="en-US" dirty="0"/>
              <a:t>Bold lines divide card into sections w/ headings</a:t>
            </a:r>
          </a:p>
          <a:p>
            <a:r>
              <a:rPr lang="en-US" dirty="0"/>
              <a:t>Check boxes as applicable, fill in other details on lines </a:t>
            </a:r>
          </a:p>
          <a:p>
            <a:r>
              <a:rPr lang="en-US" dirty="0"/>
              <a:t>Bold cards in “Leads” are assumed unless indicated otherwise</a:t>
            </a:r>
          </a:p>
        </p:txBody>
      </p:sp>
      <p:pic>
        <p:nvPicPr>
          <p:cNvPr id="1028" name="Picture 4" descr="Image result for convention card">
            <a:extLst>
              <a:ext uri="{FF2B5EF4-FFF2-40B4-BE49-F238E27FC236}">
                <a16:creationId xmlns:a16="http://schemas.microsoft.com/office/drawing/2014/main" id="{AC08E9EB-2C4A-4919-92F7-6D4F01739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0"/>
            <a:ext cx="8102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9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9D3E-F877-47B7-A6FE-9EBA6E81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Ideas: Convention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21D6-7862-4FE0-A57F-33BED525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A SUMMARY of Methods</a:t>
            </a:r>
          </a:p>
          <a:p>
            <a:r>
              <a:rPr lang="en-US" sz="3600" dirty="0"/>
              <a:t>Blue = Announce, Red = Alert</a:t>
            </a:r>
          </a:p>
          <a:p>
            <a:r>
              <a:rPr lang="en-US" sz="3600" dirty="0"/>
              <a:t>Obstructive Bidding (Left)   Constructive Bidding (Right) </a:t>
            </a:r>
          </a:p>
          <a:p>
            <a:r>
              <a:rPr lang="en-US" sz="3600" dirty="0"/>
              <a:t>Bottom Right “Other” Section – Write things otherwise unsure where to place here</a:t>
            </a:r>
          </a:p>
          <a:p>
            <a:r>
              <a:rPr lang="en-US" sz="3600" dirty="0"/>
              <a:t>Do not fill in boxes lacking an agreement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509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9CA5-341F-482D-8E5F-91F6EF18E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Irregularities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DBAB1-4EAD-4740-BEA2-5FB4A3A7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Revoke</a:t>
            </a:r>
          </a:p>
          <a:p>
            <a:r>
              <a:rPr lang="en-US" sz="3600" dirty="0"/>
              <a:t>Lead out of Turn </a:t>
            </a:r>
          </a:p>
          <a:p>
            <a:r>
              <a:rPr lang="en-US" sz="3600" dirty="0"/>
              <a:t>Insufficient Bid </a:t>
            </a:r>
          </a:p>
          <a:p>
            <a:r>
              <a:rPr lang="en-US" sz="3600" dirty="0"/>
              <a:t>Bid/Pass Out of Turn </a:t>
            </a:r>
          </a:p>
          <a:p>
            <a:r>
              <a:rPr lang="en-US" sz="3600" dirty="0"/>
              <a:t>Hesitations (UI)</a:t>
            </a:r>
          </a:p>
        </p:txBody>
      </p:sp>
    </p:spTree>
    <p:extLst>
      <p:ext uri="{BB962C8B-B14F-4D97-AF65-F5344CB8AC3E}">
        <p14:creationId xmlns:p14="http://schemas.microsoft.com/office/powerpoint/2010/main" val="413497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40269-5D95-4A2C-A183-CD11FF520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5A84-1D6A-47F7-9521-914035D9A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Established when offender or partner makes another play/claim</a:t>
            </a:r>
          </a:p>
          <a:p>
            <a:r>
              <a:rPr lang="en-US" sz="3200" dirty="0"/>
              <a:t>Revoke must be corrected if possible before being established (major penalty card)</a:t>
            </a:r>
          </a:p>
          <a:p>
            <a:r>
              <a:rPr lang="en-US" sz="3200" dirty="0"/>
              <a:t>Transfer 1 trick to non-offending side (+1 subsequent if revoke trick was won)</a:t>
            </a:r>
          </a:p>
          <a:p>
            <a:r>
              <a:rPr lang="en-US" sz="3200" dirty="0"/>
              <a:t>Cannot automatically check the quitted cards for a revoke (call director)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509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A121-9876-4C0A-AAD0-81B4E1AA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out of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42D6A-C376-4DBC-A101-6052E2459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Opening Lead</a:t>
            </a:r>
          </a:p>
          <a:p>
            <a:pPr lvl="1"/>
            <a:r>
              <a:rPr lang="en-US" sz="2400" dirty="0"/>
              <a:t>Accepted (declarer may choose to become dummy – consider faced cards)</a:t>
            </a:r>
          </a:p>
          <a:p>
            <a:pPr lvl="1"/>
            <a:r>
              <a:rPr lang="en-US" sz="2400" dirty="0"/>
              <a:t>Rejected (lead becomes major penalty card, otherwise def. req/</a:t>
            </a:r>
            <a:r>
              <a:rPr lang="en-US" sz="2400" dirty="0" err="1"/>
              <a:t>prohib</a:t>
            </a:r>
            <a:r>
              <a:rPr lang="en-US" sz="2400" dirty="0"/>
              <a:t>. lead, card returned to hand)</a:t>
            </a:r>
          </a:p>
          <a:p>
            <a:r>
              <a:rPr lang="en-US" sz="2800" dirty="0"/>
              <a:t>Lead Mid-Play </a:t>
            </a:r>
          </a:p>
          <a:p>
            <a:pPr lvl="1"/>
            <a:r>
              <a:rPr lang="en-US" sz="2400" dirty="0"/>
              <a:t>May be accepted by non-offending side, corrected otherwise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721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CE26-06D6-4AE3-96F5-95901F7C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Insufficient Bid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3256F-797B-46C8-A599-3AED061F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May be accepted by LHO</a:t>
            </a:r>
          </a:p>
          <a:p>
            <a:r>
              <a:rPr lang="en-US" sz="3600" dirty="0"/>
              <a:t>The auction continues normally after a comparable call/lowest sufficient bid</a:t>
            </a:r>
          </a:p>
          <a:p>
            <a:r>
              <a:rPr lang="en-US" sz="3600" dirty="0"/>
              <a:t>Cannot be replaced by X/XX (unless comparable)</a:t>
            </a:r>
          </a:p>
        </p:txBody>
      </p:sp>
    </p:spTree>
    <p:extLst>
      <p:ext uri="{BB962C8B-B14F-4D97-AF65-F5344CB8AC3E}">
        <p14:creationId xmlns:p14="http://schemas.microsoft.com/office/powerpoint/2010/main" val="320284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C309-2680-4E94-B4AC-044156CD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Pass/Bid Out of Turn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D4C88-86AD-47D4-A747-A27F34285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RHO: Must pass </a:t>
            </a:r>
          </a:p>
          <a:p>
            <a:r>
              <a:rPr lang="en-US" sz="2800" dirty="0"/>
              <a:t>P / LHO, no previous bid: Any legal call (not comparable -&gt; p passes 1</a:t>
            </a:r>
            <a:r>
              <a:rPr lang="en-US" sz="2800" baseline="30000" dirty="0"/>
              <a:t>st</a:t>
            </a:r>
            <a:r>
              <a:rPr lang="en-US" sz="2800" dirty="0"/>
              <a:t> opportunity)</a:t>
            </a:r>
          </a:p>
          <a:p>
            <a:endParaRPr lang="en-US" sz="2800" dirty="0"/>
          </a:p>
          <a:p>
            <a:r>
              <a:rPr lang="en-US" sz="2800" dirty="0"/>
              <a:t>RHO: Repeat if RHO passes, otherwise make any call (if not comparable, p passes at next opportunity)</a:t>
            </a:r>
          </a:p>
          <a:p>
            <a:r>
              <a:rPr lang="en-US" sz="2800" dirty="0"/>
              <a:t>P / LHO  No previous bid: Any legal call (not comparable -&gt; p passes 1</a:t>
            </a:r>
            <a:r>
              <a:rPr lang="en-US" sz="2800" baseline="30000" dirty="0"/>
              <a:t>st</a:t>
            </a:r>
            <a:r>
              <a:rPr lang="en-US" sz="2800" dirty="0"/>
              <a:t> opportunity)</a:t>
            </a:r>
          </a:p>
        </p:txBody>
      </p:sp>
    </p:spTree>
    <p:extLst>
      <p:ext uri="{BB962C8B-B14F-4D97-AF65-F5344CB8AC3E}">
        <p14:creationId xmlns:p14="http://schemas.microsoft.com/office/powerpoint/2010/main" val="30962492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3158</TotalTime>
  <Words>443</Words>
  <Application>Microsoft Office PowerPoint</Application>
  <PresentationFormat>Widescreen</PresentationFormat>
  <Paragraphs>51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Laws &amp; Convention Cards </vt:lpstr>
      <vt:lpstr>What’s the Point? </vt:lpstr>
      <vt:lpstr>PowerPoint Presentation</vt:lpstr>
      <vt:lpstr>Key Ideas: Convention Cards</vt:lpstr>
      <vt:lpstr>Common Irregularities </vt:lpstr>
      <vt:lpstr>Revoke</vt:lpstr>
      <vt:lpstr>Lead out of Turn </vt:lpstr>
      <vt:lpstr>Insufficient Bid</vt:lpstr>
      <vt:lpstr>Pass/Bid Out of Turn </vt:lpstr>
      <vt:lpstr>Hesitations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&amp; Convention Cards</dc:title>
  <dc:creator>Jack Gillispie</dc:creator>
  <cp:lastModifiedBy>Jack Gillispie</cp:lastModifiedBy>
  <cp:revision>14</cp:revision>
  <dcterms:created xsi:type="dcterms:W3CDTF">2019-07-04T19:58:19Z</dcterms:created>
  <dcterms:modified xsi:type="dcterms:W3CDTF">2019-07-07T00:42:23Z</dcterms:modified>
</cp:coreProperties>
</file>