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57" r:id="rId4"/>
    <p:sldId id="258" r:id="rId5"/>
    <p:sldId id="277" r:id="rId6"/>
    <p:sldId id="259" r:id="rId7"/>
    <p:sldId id="260" r:id="rId8"/>
    <p:sldId id="261" r:id="rId9"/>
    <p:sldId id="274" r:id="rId10"/>
    <p:sldId id="262" r:id="rId11"/>
    <p:sldId id="265" r:id="rId12"/>
    <p:sldId id="278" r:id="rId13"/>
    <p:sldId id="275" r:id="rId14"/>
    <p:sldId id="263" r:id="rId15"/>
    <p:sldId id="266" r:id="rId16"/>
    <p:sldId id="279" r:id="rId17"/>
    <p:sldId id="268" r:id="rId18"/>
    <p:sldId id="267" r:id="rId19"/>
    <p:sldId id="273" r:id="rId20"/>
    <p:sldId id="280" r:id="rId21"/>
    <p:sldId id="270" r:id="rId22"/>
    <p:sldId id="269" r:id="rId23"/>
    <p:sldId id="27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34" autoAdjust="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2605E-9714-4C2E-955B-E365801C25F8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4210E-9F53-4427-9973-84658F552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9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“I Can’t Bid But I Want To” as segue for novices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9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2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46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 4</a:t>
            </a:r>
          </a:p>
          <a:p>
            <a:r>
              <a:rPr lang="en-US" dirty="0"/>
              <a:t>After 1D-2C; 2D-2M, 3M is a 4cd raise implying no values in the other major</a:t>
            </a:r>
          </a:p>
          <a:p>
            <a:r>
              <a:rPr lang="en-US" dirty="0"/>
              <a:t>After 1D-2C; 2D 2M, 2N-3M confirms 4cd playable for major or NT (after which opener makes an advance </a:t>
            </a:r>
            <a:r>
              <a:rPr lang="en-US" dirty="0" err="1"/>
              <a:t>cuebid</a:t>
            </a:r>
            <a:r>
              <a:rPr lang="en-US" dirty="0"/>
              <a:t> or signs off)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02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01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6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Review Hands w/ This, Continue Incrementally w/ slide on board. Do NOT TALK THROUGH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0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this point, break to drill initial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49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WJS are advantageous due to continuations after 1NF all being invitational at 3-level, in addition to frequency of opponents blundering after preempt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90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LiveSlide
http://www.bridgebase.com/store/movies/viewer.php?id=3075-8c0d7200186f29ff75ecfe1e5a0f904706917185aad22888397a0cc9d72e4b2b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62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Drill and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0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Drill, Class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64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LiveSlide
http://www.bridgebase.com/store/movies/viewer.php?id=3076-d536ffa9c056e88fc448469137ae4152205d81617637bbf9f44bafeb74d172d9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2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Raise of opener’s suit at the two level shows a doubleton and inadequate stoppers for 3N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210E-9F53-4427-9973-84658F5529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5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y9b6yltk" TargetMode="External"/><Relationship Id="rId2" Type="http://schemas.openxmlformats.org/officeDocument/2006/relationships/hyperlink" Target="http://tinyurl.com/yajfbuq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inyurl.com/y9wzh6hu" TargetMode="External"/><Relationship Id="rId4" Type="http://schemas.openxmlformats.org/officeDocument/2006/relationships/hyperlink" Target="http://tinyurl.com/ya5ktn55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F67D-ACCF-46E6-BCD6-2B784E6F9A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2/1 Game Forcing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B29AD-0643-423D-90F7-489F124BFA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Comprehensive Introduction</a:t>
            </a:r>
          </a:p>
        </p:txBody>
      </p:sp>
    </p:spTree>
    <p:extLst>
      <p:ext uri="{BB962C8B-B14F-4D97-AF65-F5344CB8AC3E}">
        <p14:creationId xmlns:p14="http://schemas.microsoft.com/office/powerpoint/2010/main" val="101756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B036-C892-4B8F-B216-258DE3A1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Bid a 2/1 Response after 1M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C0F7B-5985-4FB8-974F-2BD24362E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Opener’s rebids are natural</a:t>
            </a:r>
          </a:p>
          <a:p>
            <a:r>
              <a:rPr lang="en-US" sz="2800" dirty="0"/>
              <a:t>Jumps (&amp; new suits at 3 level) show extra values (slam try)</a:t>
            </a:r>
          </a:p>
          <a:p>
            <a:r>
              <a:rPr lang="en-US" sz="2800" dirty="0"/>
              <a:t>Rebidding suit shows 6</a:t>
            </a:r>
          </a:p>
          <a:p>
            <a:pPr lvl="1"/>
            <a:r>
              <a:rPr lang="en-US" sz="2600" dirty="0"/>
              <a:t>or 5 w/o all suits stopped </a:t>
            </a:r>
          </a:p>
          <a:p>
            <a:r>
              <a:rPr lang="en-US" sz="2800" dirty="0"/>
              <a:t>Rebidding 2N shows all suits stopped, either 11-14 OR 18-20 balanced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9658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EF30-D6C8-4387-88F7-2591F210E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Bid 1N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FD57-7867-4136-9178-865A10E92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Generally, opener rebids the longer minor (or clubs with equal length)</a:t>
            </a:r>
          </a:p>
          <a:p>
            <a:r>
              <a:rPr lang="en-US" sz="2800" dirty="0"/>
              <a:t>Jumps show extra values </a:t>
            </a:r>
          </a:p>
          <a:p>
            <a:pPr lvl="1"/>
            <a:r>
              <a:rPr lang="en-US" sz="2400" dirty="0"/>
              <a:t>Jumps in new suits are game forcing</a:t>
            </a:r>
          </a:p>
          <a:p>
            <a:pPr lvl="1"/>
            <a:r>
              <a:rPr lang="en-US" sz="2400" dirty="0"/>
              <a:t>Jump rebid of opener’s suit is invitational</a:t>
            </a:r>
          </a:p>
          <a:p>
            <a:pPr lvl="1"/>
            <a:r>
              <a:rPr lang="en-US" sz="2400" dirty="0"/>
              <a:t>2S after 1H opening is inv+, forcing one round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494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B2E1-64C3-4999-9BA5-304F6A040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Rebids after 2/1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14AFA-0A33-441B-8331-B854C20A9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dirty="0"/>
              <a:t>Jump to 3M shows suit playable for 1 loser opposite x</a:t>
            </a:r>
          </a:p>
          <a:p>
            <a:pPr lvl="1"/>
            <a:r>
              <a:rPr lang="en-US" sz="2600" dirty="0"/>
              <a:t>Jump to game in M is “picture”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2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356B6B-07F3-4709-9D89-D7EFB54994AB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00" y="254000"/>
            <a:ext cx="1168400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50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03B0-4B6B-4C87-9B0B-6B624CDD8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Rebidding After Bidding a 2/1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1A652-31C0-4243-8033-B24B61BEC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94734"/>
            <a:ext cx="6281873" cy="5248622"/>
          </a:xfrm>
        </p:spPr>
        <p:txBody>
          <a:bodyPr>
            <a:normAutofit/>
          </a:bodyPr>
          <a:lstStyle/>
          <a:p>
            <a:r>
              <a:rPr lang="en-US" sz="2400" dirty="0"/>
              <a:t>Responder’s rebids are natural </a:t>
            </a:r>
          </a:p>
          <a:p>
            <a:r>
              <a:rPr lang="en-US" sz="2400" dirty="0"/>
              <a:t>Bidding an unbid higher ranking suit does not imply extra values</a:t>
            </a:r>
          </a:p>
          <a:p>
            <a:r>
              <a:rPr lang="en-US" sz="2400" dirty="0"/>
              <a:t>2N rebid shows 12-14 OR 18-19 balanced</a:t>
            </a:r>
          </a:p>
          <a:p>
            <a:r>
              <a:rPr lang="en-US" sz="2400" dirty="0"/>
              <a:t>Raises of opener’s 1</a:t>
            </a:r>
            <a:r>
              <a:rPr lang="en-US" sz="2400" baseline="30000" dirty="0"/>
              <a:t>st</a:t>
            </a:r>
            <a:r>
              <a:rPr lang="en-US" sz="2400" dirty="0"/>
              <a:t> suit directly to game are weaker than raising at the three level (FAST ARRIVAL)</a:t>
            </a:r>
          </a:p>
          <a:p>
            <a:r>
              <a:rPr lang="en-US" sz="2400" dirty="0"/>
              <a:t>When a minor suit has been agreed, new suits show stoppers </a:t>
            </a:r>
            <a:r>
              <a:rPr lang="en-US" sz="2400" dirty="0" err="1"/>
              <a:t>en</a:t>
            </a:r>
            <a:r>
              <a:rPr lang="en-US" sz="2400" dirty="0"/>
              <a:t> route to 3N (may later be proved as control </a:t>
            </a:r>
            <a:r>
              <a:rPr lang="en-US" sz="2400" dirty="0" err="1"/>
              <a:t>cuebids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7652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BE405-AFB0-4F64-BF12-783A8B51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Responder’s Rebids After 1N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B031C-2B1D-42C7-A2A9-F7388EE20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Raise opener’s major with two card support (PREFERENCE)</a:t>
            </a:r>
          </a:p>
          <a:p>
            <a:r>
              <a:rPr lang="en-US" sz="2400" dirty="0"/>
              <a:t>New suit at 2-level implies a weak 6-card suit</a:t>
            </a:r>
          </a:p>
          <a:p>
            <a:r>
              <a:rPr lang="en-US" sz="2400" dirty="0"/>
              <a:t>Jump in opener’s suit is a 3-card invitational raise</a:t>
            </a:r>
            <a:br>
              <a:rPr lang="en-US" sz="2400" dirty="0"/>
            </a:br>
            <a:r>
              <a:rPr lang="en-US" sz="2400" dirty="0"/>
              <a:t>… in new suit, invitational w/ 6+ cards</a:t>
            </a:r>
          </a:p>
          <a:p>
            <a:r>
              <a:rPr lang="en-US" sz="2400" dirty="0"/>
              <a:t>*1H-1N; 2m-2S = INV raise of m</a:t>
            </a:r>
          </a:p>
          <a:p>
            <a:r>
              <a:rPr lang="en-US" sz="2400" dirty="0"/>
              <a:t>*1H-1N; 2H-2S = INV xx55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0515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1B3C-5430-4AF9-BDD0-F6F5D08D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D55-0CC1-4DBD-BF65-9205C3EF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Rebids are natural</a:t>
            </a:r>
          </a:p>
          <a:p>
            <a:r>
              <a:rPr lang="en-US" sz="3200" dirty="0"/>
              <a:t>Bids that take up more space are more specific (usually imply extra strength unless FAST ARRIVAL)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8EDA14-4D7C-49E1-985C-292129271BE5}"/>
              </a:ext>
            </a:extLst>
          </p:cNvPr>
          <p:cNvSpPr/>
          <p:nvPr/>
        </p:nvSpPr>
        <p:spPr>
          <a:xfrm>
            <a:off x="888631" y="524073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Hand 1</a:t>
            </a:r>
            <a:r>
              <a:rPr lang="en-US" dirty="0"/>
              <a:t> (25-28)</a:t>
            </a:r>
            <a:br>
              <a:rPr lang="en-US" dirty="0"/>
            </a:br>
            <a:r>
              <a:rPr lang="en-US" dirty="0">
                <a:hlinkClick r:id="rId3"/>
              </a:rPr>
              <a:t>Hand 2</a:t>
            </a:r>
            <a:br>
              <a:rPr lang="en-US" dirty="0"/>
            </a:br>
            <a:r>
              <a:rPr lang="en-US" dirty="0">
                <a:hlinkClick r:id="rId4"/>
              </a:rPr>
              <a:t>Hand 3</a:t>
            </a:r>
            <a:br>
              <a:rPr lang="en-US" dirty="0"/>
            </a:br>
            <a:r>
              <a:rPr lang="en-US" dirty="0">
                <a:hlinkClick r:id="rId5"/>
              </a:rPr>
              <a:t>Hand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0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635A-839F-4F75-A373-1B523B79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A7FD5-2899-4D15-97A3-7EDEE5EC3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call is a “punt” implying no further descriptive rebid if </a:t>
            </a:r>
          </a:p>
          <a:p>
            <a:pPr lvl="1"/>
            <a:r>
              <a:rPr lang="en-US" sz="2800" dirty="0"/>
              <a:t>It doesn’t make any sense as “natural”, </a:t>
            </a:r>
          </a:p>
          <a:p>
            <a:pPr lvl="1"/>
            <a:r>
              <a:rPr lang="en-US" sz="2800" dirty="0"/>
              <a:t>No major suit fit has been agreed</a:t>
            </a:r>
          </a:p>
          <a:p>
            <a:pPr lvl="1"/>
            <a:r>
              <a:rPr lang="en-US" sz="2800" dirty="0"/>
              <a:t> NT hasn’t been rebid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1408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431B7-3E57-4EA8-A26E-94082375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31EF4-B19E-4C69-8321-F2E5B2544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opener bids a new suit after responder makes a preference, it implies </a:t>
            </a:r>
            <a:r>
              <a:rPr lang="en-US" sz="2800" b="1" dirty="0"/>
              <a:t>extra values and is “highly encouraging</a:t>
            </a:r>
            <a:r>
              <a:rPr lang="en-US" sz="2800" dirty="0"/>
              <a:t>” </a:t>
            </a:r>
          </a:p>
          <a:p>
            <a:pPr lvl="1"/>
            <a:r>
              <a:rPr lang="en-US" sz="2400" dirty="0"/>
              <a:t>i.e. responder should only pass w/ hands that won’t make game AND are content w/ the fit</a:t>
            </a:r>
          </a:p>
        </p:txBody>
      </p:sp>
    </p:spTree>
    <p:extLst>
      <p:ext uri="{BB962C8B-B14F-4D97-AF65-F5344CB8AC3E}">
        <p14:creationId xmlns:p14="http://schemas.microsoft.com/office/powerpoint/2010/main" val="294875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2513E-3A8E-435C-93D7-6875B2BC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Bids 2</a:t>
            </a:r>
            <a:r>
              <a:rPr lang="en-US" dirty="0">
                <a:sym typeface="Symbol" panose="05050102010706020507" pitchFamily="18" charset="2"/>
              </a:rPr>
              <a:t></a:t>
            </a:r>
            <a:r>
              <a:rPr lang="en-US" dirty="0"/>
              <a:t> after 1</a:t>
            </a:r>
            <a:r>
              <a:rPr lang="en-US" dirty="0">
                <a:sym typeface="Symbol" panose="05050102010706020507" pitchFamily="18" charset="2"/>
              </a:rPr>
              <a:t>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0EAE0-3E82-47E1-BDE6-77F9A1EA0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2013" y="278295"/>
            <a:ext cx="6728307" cy="639396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/>
              <a:t>Recommended Approach (There are Several)</a:t>
            </a:r>
          </a:p>
          <a:p>
            <a:pPr marL="457200" lvl="1" indent="0">
              <a:buNone/>
            </a:pPr>
            <a:r>
              <a:rPr lang="en-US" sz="2400" dirty="0"/>
              <a:t>2</a:t>
            </a:r>
            <a:r>
              <a:rPr lang="en-US" sz="2400" dirty="0">
                <a:sym typeface="Symbol" panose="05050102010706020507" pitchFamily="18" charset="2"/>
              </a:rPr>
              <a:t></a:t>
            </a:r>
            <a:r>
              <a:rPr lang="en-US" sz="2400" dirty="0"/>
              <a:t> catchall (ostensibly as few as 3</a:t>
            </a:r>
            <a:r>
              <a:rPr lang="en-US" sz="2400" dirty="0">
                <a:sym typeface="Symbol" panose="05050102010706020507" pitchFamily="18" charset="2"/>
              </a:rPr>
              <a:t></a:t>
            </a:r>
            <a:r>
              <a:rPr lang="en-US" sz="2400" dirty="0"/>
              <a:t>) </a:t>
            </a:r>
          </a:p>
          <a:p>
            <a:pPr lvl="1"/>
            <a:r>
              <a:rPr lang="en-US" sz="2400" dirty="0"/>
              <a:t>2</a:t>
            </a:r>
            <a:r>
              <a:rPr lang="en-US" sz="2400" dirty="0">
                <a:sym typeface="Symbol" panose="05050102010706020507" pitchFamily="18" charset="2"/>
              </a:rPr>
              <a:t></a:t>
            </a:r>
            <a:r>
              <a:rPr lang="en-US" sz="2400" dirty="0"/>
              <a:t>/</a:t>
            </a:r>
            <a:r>
              <a:rPr lang="en-US" sz="2400" dirty="0">
                <a:sym typeface="Symbol" panose="05050102010706020507" pitchFamily="18" charset="2"/>
              </a:rPr>
              <a:t></a:t>
            </a:r>
            <a:r>
              <a:rPr lang="en-US" sz="2400" dirty="0"/>
              <a:t> 4M 5+</a:t>
            </a:r>
            <a:r>
              <a:rPr lang="en-US" sz="2400" dirty="0">
                <a:sym typeface="Symbol" panose="05050102010706020507" pitchFamily="18" charset="2"/>
              </a:rPr>
              <a:t></a:t>
            </a:r>
            <a:r>
              <a:rPr lang="en-US" sz="2400" dirty="0"/>
              <a:t>, 16+ HCP</a:t>
            </a:r>
          </a:p>
          <a:p>
            <a:pPr lvl="1"/>
            <a:r>
              <a:rPr lang="en-US" sz="2400" dirty="0"/>
              <a:t>2N 12-14/18-19 </a:t>
            </a:r>
            <a:r>
              <a:rPr lang="en-US" sz="2400" dirty="0" err="1"/>
              <a:t>bal</a:t>
            </a:r>
            <a:r>
              <a:rPr lang="en-US" sz="2400" dirty="0"/>
              <a:t> w/ other suits stopped</a:t>
            </a:r>
          </a:p>
          <a:p>
            <a:pPr lvl="1"/>
            <a:r>
              <a:rPr lang="en-US" sz="2400" dirty="0"/>
              <a:t>3</a:t>
            </a:r>
            <a:r>
              <a:rPr lang="en-US" sz="2400" dirty="0">
                <a:sym typeface="Symbol" panose="05050102010706020507" pitchFamily="18" charset="2"/>
              </a:rPr>
              <a:t></a:t>
            </a:r>
            <a:r>
              <a:rPr lang="en-US" sz="2400" dirty="0"/>
              <a:t> 4+</a:t>
            </a:r>
            <a:r>
              <a:rPr lang="en-US" sz="2400" dirty="0">
                <a:sym typeface="Symbol" panose="05050102010706020507" pitchFamily="18" charset="2"/>
              </a:rPr>
              <a:t></a:t>
            </a:r>
            <a:r>
              <a:rPr lang="en-US" sz="2400" dirty="0"/>
              <a:t>, unbalanced or otherwise unsuitable for NT</a:t>
            </a:r>
          </a:p>
          <a:p>
            <a:pPr lvl="1"/>
            <a:r>
              <a:rPr lang="en-US" sz="2400" dirty="0"/>
              <a:t>3</a:t>
            </a:r>
            <a:r>
              <a:rPr lang="en-US" sz="2400" dirty="0">
                <a:sym typeface="Symbol" panose="05050102010706020507" pitchFamily="18" charset="2"/>
              </a:rPr>
              <a:t></a:t>
            </a:r>
            <a:r>
              <a:rPr lang="en-US" sz="2400" dirty="0"/>
              <a:t> 17+ 6+</a:t>
            </a:r>
            <a:r>
              <a:rPr lang="en-US" sz="2400" dirty="0">
                <a:sym typeface="Symbol" panose="05050102010706020507" pitchFamily="18" charset="2"/>
              </a:rPr>
              <a:t></a:t>
            </a:r>
            <a:r>
              <a:rPr lang="en-US" sz="2400" dirty="0"/>
              <a:t> s/t</a:t>
            </a:r>
          </a:p>
          <a:p>
            <a:pPr lvl="1"/>
            <a:r>
              <a:rPr lang="en-US" sz="2400" dirty="0"/>
              <a:t>3</a:t>
            </a:r>
            <a:r>
              <a:rPr lang="en-US" sz="2400" dirty="0">
                <a:sym typeface="Symbol" panose="05050102010706020507" pitchFamily="18" charset="2"/>
              </a:rPr>
              <a:t></a:t>
            </a:r>
            <a:r>
              <a:rPr lang="en-US" sz="2400" dirty="0"/>
              <a:t>/</a:t>
            </a:r>
            <a:r>
              <a:rPr lang="en-US" sz="2400" dirty="0">
                <a:sym typeface="Symbol" panose="05050102010706020507" pitchFamily="18" charset="2"/>
              </a:rPr>
              <a:t></a:t>
            </a:r>
            <a:r>
              <a:rPr lang="en-US" sz="2400" dirty="0"/>
              <a:t> SPL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77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0B092-48FD-4976-BB4B-07E7BD40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9A6E8-C703-4F40-A8AC-6E9AAED12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Bidding in 2/1 is EXACTLY the same as in SAYC and similar aside from what is discussed</a:t>
            </a:r>
          </a:p>
          <a:p>
            <a:r>
              <a:rPr lang="en-US" sz="2800" dirty="0"/>
              <a:t>2/1 is NOT a system as much as a modification of SAYC</a:t>
            </a:r>
          </a:p>
        </p:txBody>
      </p:sp>
    </p:spTree>
    <p:extLst>
      <p:ext uri="{BB962C8B-B14F-4D97-AF65-F5344CB8AC3E}">
        <p14:creationId xmlns:p14="http://schemas.microsoft.com/office/powerpoint/2010/main" val="1090299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E473-E35C-4CF7-993D-C51B23EB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382720"/>
            <a:ext cx="3498979" cy="2089553"/>
          </a:xfrm>
        </p:spPr>
        <p:txBody>
          <a:bodyPr>
            <a:normAutofit fontScale="90000"/>
          </a:bodyPr>
          <a:lstStyle/>
          <a:p>
            <a:r>
              <a:rPr lang="en-US" dirty="0"/>
              <a:t>Partner Bids 2</a:t>
            </a:r>
            <a:r>
              <a:rPr lang="en-US" dirty="0">
                <a:sym typeface="Symbol" panose="05050102010706020507" pitchFamily="18" charset="2"/>
              </a:rPr>
              <a:t></a:t>
            </a:r>
            <a:r>
              <a:rPr lang="en-US" dirty="0"/>
              <a:t> after 1</a:t>
            </a:r>
            <a:r>
              <a:rPr lang="en-US" dirty="0">
                <a:sym typeface="Symbol" panose="05050102010706020507" pitchFamily="18" charset="2"/>
              </a:rPr>
              <a:t></a:t>
            </a:r>
            <a:r>
              <a:rPr lang="en-US" dirty="0"/>
              <a:t>   (Responder’s Rebid after 2</a:t>
            </a:r>
            <a:r>
              <a:rPr lang="en-US" dirty="0">
                <a:sym typeface="Symbol" panose="05050102010706020507" pitchFamily="18" charset="2"/>
              </a:rPr>
              <a:t></a:t>
            </a:r>
            <a:r>
              <a:rPr lang="en-US" dirty="0"/>
              <a:t>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331F-0B93-4FFF-9D6A-FF348F71B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000" dirty="0"/>
              <a:t>2</a:t>
            </a:r>
            <a:r>
              <a:rPr lang="en-US" sz="2000" dirty="0">
                <a:sym typeface="Symbol" panose="05050102010706020507" pitchFamily="18" charset="2"/>
              </a:rPr>
              <a:t></a:t>
            </a:r>
            <a:r>
              <a:rPr lang="en-US" sz="2000" dirty="0"/>
              <a:t>/</a:t>
            </a:r>
            <a:r>
              <a:rPr lang="en-US" sz="2000" dirty="0">
                <a:sym typeface="Symbol" panose="05050102010706020507" pitchFamily="18" charset="2"/>
              </a:rPr>
              <a:t> show stoppers, unlimited</a:t>
            </a:r>
          </a:p>
          <a:p>
            <a:pPr lvl="2"/>
            <a:r>
              <a:rPr lang="en-US" sz="2000" dirty="0">
                <a:sym typeface="Symbol" panose="05050102010706020507" pitchFamily="18" charset="2"/>
              </a:rPr>
              <a:t>2N both M stoppers, 12-14 or 18-19 </a:t>
            </a:r>
          </a:p>
          <a:p>
            <a:pPr lvl="2"/>
            <a:r>
              <a:rPr lang="en-US" sz="2000" dirty="0"/>
              <a:t>3</a:t>
            </a:r>
            <a:r>
              <a:rPr lang="en-US" sz="2000" dirty="0">
                <a:sym typeface="Symbol" panose="05050102010706020507" pitchFamily="18" charset="2"/>
              </a:rPr>
              <a:t></a:t>
            </a:r>
            <a:r>
              <a:rPr lang="en-US" sz="2000" dirty="0"/>
              <a:t> 6+</a:t>
            </a:r>
            <a:r>
              <a:rPr lang="en-US" sz="2000" dirty="0">
                <a:sym typeface="Symbol" panose="05050102010706020507" pitchFamily="18" charset="2"/>
              </a:rPr>
              <a:t> (suit oriented, usually extra values)</a:t>
            </a:r>
            <a:endParaRPr lang="en-US" sz="2000" dirty="0"/>
          </a:p>
          <a:p>
            <a:pPr lvl="2"/>
            <a:r>
              <a:rPr lang="en-US" sz="2000" dirty="0"/>
              <a:t>3</a:t>
            </a:r>
            <a:r>
              <a:rPr lang="en-US" sz="2000" dirty="0">
                <a:sym typeface="Symbol" panose="05050102010706020507" pitchFamily="18" charset="2"/>
              </a:rPr>
              <a:t> 3+ s/t</a:t>
            </a:r>
            <a:endParaRPr lang="en-US" sz="2000" dirty="0"/>
          </a:p>
          <a:p>
            <a:pPr lvl="2"/>
            <a:r>
              <a:rPr lang="en-US" sz="2000" dirty="0"/>
              <a:t>3</a:t>
            </a:r>
            <a:r>
              <a:rPr lang="en-US" sz="2000" dirty="0">
                <a:sym typeface="Symbol" panose="05050102010706020507" pitchFamily="18" charset="2"/>
              </a:rPr>
              <a:t></a:t>
            </a:r>
            <a:r>
              <a:rPr lang="en-US" sz="2000" dirty="0"/>
              <a:t>/</a:t>
            </a:r>
            <a:r>
              <a:rPr lang="en-US" sz="2000" dirty="0">
                <a:sym typeface="Symbol" panose="05050102010706020507" pitchFamily="18" charset="2"/>
              </a:rPr>
              <a:t> ???</a:t>
            </a:r>
          </a:p>
          <a:p>
            <a:pPr lvl="2"/>
            <a:r>
              <a:rPr lang="en-US" sz="2000" dirty="0"/>
              <a:t>3N 14+-18- balanced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5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54D7-37A9-4158-A2C4-AEA25B91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They Intervene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14BF7-3BE5-4FB5-AC40-CD8C6B7FA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Make the most descriptive, one call rebid </a:t>
            </a:r>
          </a:p>
          <a:p>
            <a:r>
              <a:rPr lang="en-US" sz="2800" dirty="0"/>
              <a:t>Anticipate preemptive raises, partner’s problems </a:t>
            </a:r>
          </a:p>
          <a:p>
            <a:r>
              <a:rPr lang="en-US" sz="2800" dirty="0"/>
              <a:t>After 2/1 auctions, passes are FORCING </a:t>
            </a:r>
          </a:p>
          <a:p>
            <a:pPr lvl="1"/>
            <a:r>
              <a:rPr lang="en-US" sz="2400" dirty="0"/>
              <a:t>Direct bids imply offensive values </a:t>
            </a:r>
          </a:p>
          <a:p>
            <a:pPr lvl="1"/>
            <a:r>
              <a:rPr lang="en-US" sz="2400" dirty="0"/>
              <a:t>Pass-pulling partner’s double implies a slam try</a:t>
            </a:r>
          </a:p>
          <a:p>
            <a:r>
              <a:rPr lang="en-US" sz="2600" dirty="0"/>
              <a:t>Doubles are penalty (or takeout, by agreement)</a:t>
            </a:r>
          </a:p>
        </p:txBody>
      </p:sp>
    </p:spTree>
    <p:extLst>
      <p:ext uri="{BB962C8B-B14F-4D97-AF65-F5344CB8AC3E}">
        <p14:creationId xmlns:p14="http://schemas.microsoft.com/office/powerpoint/2010/main" val="521706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9B3C-2037-44DC-A414-DBF5E000C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E7A0-8B22-4411-8828-4FE47F802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Some players include invitational one-suited hands in the 2/1 responses. The only passable sequence is a suit rebid when opener doesn’t show extra values.</a:t>
            </a:r>
          </a:p>
          <a:p>
            <a:r>
              <a:rPr lang="en-US" sz="2800" dirty="0"/>
              <a:t>Some players include all balanced hands in  the 2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 </a:t>
            </a:r>
            <a:r>
              <a:rPr lang="en-US" sz="2800" dirty="0"/>
              <a:t>response </a:t>
            </a:r>
          </a:p>
          <a:p>
            <a:r>
              <a:rPr lang="en-US" sz="2800" dirty="0"/>
              <a:t>Doubles of overcalls after 1NF and 2/1 are playable as either takeout or penalty – discuss w/ partner</a:t>
            </a:r>
          </a:p>
          <a:p>
            <a:r>
              <a:rPr lang="en-US" sz="2800" dirty="0"/>
              <a:t>Structure for major suit raises may take place of WJS/IJS</a:t>
            </a:r>
          </a:p>
          <a:p>
            <a:r>
              <a:rPr lang="en-US" sz="2800" dirty="0"/>
              <a:t>Many players disagree over which calls imply extra values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2304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420E-FA42-461C-A3BD-2A2F498E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Names of Potentially Useful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DB971-EEBD-431F-944A-33280FE3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/>
              <a:t>Drury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Takeout Doubles </a:t>
            </a:r>
          </a:p>
          <a:p>
            <a:pPr marL="0" indent="0">
              <a:buNone/>
            </a:pPr>
            <a:r>
              <a:rPr lang="en-US" sz="2800" dirty="0"/>
              <a:t>Fourth Suit Forcing </a:t>
            </a:r>
          </a:p>
          <a:p>
            <a:pPr marL="0" indent="0">
              <a:buNone/>
            </a:pPr>
            <a:r>
              <a:rPr lang="en-US" sz="2800" dirty="0"/>
              <a:t>New Minor Forcing  - 2 Way NMF</a:t>
            </a:r>
          </a:p>
          <a:p>
            <a:pPr marL="0" indent="0">
              <a:buNone/>
            </a:pPr>
            <a:r>
              <a:rPr lang="en-US" sz="2800" dirty="0"/>
              <a:t>Inverted Minors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8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83806-8541-4ECC-9EF0-92E70547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2/1?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69F00-4269-4A4A-BD7B-11369B0F3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Lots of similarities between natural methods and 2/1</a:t>
            </a:r>
          </a:p>
          <a:p>
            <a:r>
              <a:rPr lang="en-US" sz="2800" dirty="0"/>
              <a:t>Two key differences: </a:t>
            </a:r>
          </a:p>
          <a:p>
            <a:pPr lvl="1"/>
            <a:r>
              <a:rPr lang="en-US" sz="2400" dirty="0"/>
              <a:t>1N Forcing Response</a:t>
            </a:r>
          </a:p>
          <a:p>
            <a:pPr lvl="1"/>
            <a:r>
              <a:rPr lang="en-US" sz="2400" dirty="0"/>
              <a:t>Two level responses in lower ranking suits are GF</a:t>
            </a:r>
          </a:p>
          <a:p>
            <a:r>
              <a:rPr lang="en-US" sz="2600" dirty="0"/>
              <a:t>Other bidding methods remain unchanged, including: </a:t>
            </a:r>
          </a:p>
          <a:p>
            <a:pPr lvl="1"/>
            <a:r>
              <a:rPr lang="en-US" sz="2400" dirty="0"/>
              <a:t>Openings and 1/1 sequences are equivalent in both styles</a:t>
            </a:r>
          </a:p>
          <a:p>
            <a:pPr lvl="1"/>
            <a:r>
              <a:rPr lang="en-US" sz="2400" dirty="0"/>
              <a:t>Responding with spades and GF values is the same</a:t>
            </a:r>
          </a:p>
          <a:p>
            <a:pPr lvl="1"/>
            <a:r>
              <a:rPr lang="en-US" sz="2400" dirty="0"/>
              <a:t>Jacoby 2N (J2N) and limit raises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917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D5DB-DE00-4339-83E2-14850133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EFE3-8381-448F-93DA-D61C42DE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Easy to learn on a basic level</a:t>
            </a:r>
          </a:p>
          <a:p>
            <a:r>
              <a:rPr lang="en-US" sz="3600" dirty="0"/>
              <a:t>Improves game/slam bidding  by increased bidding space</a:t>
            </a:r>
          </a:p>
        </p:txBody>
      </p:sp>
    </p:spTree>
    <p:extLst>
      <p:ext uri="{BB962C8B-B14F-4D97-AF65-F5344CB8AC3E}">
        <p14:creationId xmlns:p14="http://schemas.microsoft.com/office/powerpoint/2010/main" val="138428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04057-9215-4534-B615-D8B2F69C6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1S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A29B-B481-457A-AA61-FD05C56FA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1N  Forcing, &lt;4</a:t>
            </a:r>
            <a:r>
              <a:rPr lang="en-US" sz="3200" dirty="0">
                <a:sym typeface="Symbol" panose="05050102010706020507" pitchFamily="18" charset="2"/>
              </a:rPr>
              <a:t></a:t>
            </a:r>
            <a:r>
              <a:rPr lang="en-US" sz="3200" dirty="0"/>
              <a:t> &lt;12 HCP</a:t>
            </a:r>
          </a:p>
          <a:p>
            <a:r>
              <a:rPr lang="en-US" sz="3200" dirty="0"/>
              <a:t>2</a:t>
            </a:r>
            <a:r>
              <a:rPr lang="en-US" sz="3200" dirty="0">
                <a:sym typeface="Symbol" panose="05050102010706020507" pitchFamily="18" charset="2"/>
              </a:rPr>
              <a:t></a:t>
            </a:r>
            <a:r>
              <a:rPr lang="en-US" sz="3200" dirty="0"/>
              <a:t> Game Forcing &lt;5</a:t>
            </a:r>
            <a:r>
              <a:rPr lang="en-US" sz="3200" dirty="0">
                <a:sym typeface="Symbol" panose="05050102010706020507" pitchFamily="18" charset="2"/>
              </a:rPr>
              <a:t></a:t>
            </a:r>
            <a:endParaRPr lang="en-US" sz="3200" dirty="0"/>
          </a:p>
          <a:p>
            <a:r>
              <a:rPr lang="en-US" sz="3200" dirty="0"/>
              <a:t>2</a:t>
            </a:r>
            <a:r>
              <a:rPr lang="en-US" sz="3200" dirty="0">
                <a:sym typeface="Symbol" panose="05050102010706020507" pitchFamily="18" charset="2"/>
              </a:rPr>
              <a:t></a:t>
            </a:r>
            <a:r>
              <a:rPr lang="en-US" sz="3200" dirty="0"/>
              <a:t> Game Forcing, &lt;5</a:t>
            </a:r>
            <a:r>
              <a:rPr lang="en-US" sz="3200" dirty="0">
                <a:sym typeface="Symbol" panose="05050102010706020507" pitchFamily="18" charset="2"/>
              </a:rPr>
              <a:t></a:t>
            </a:r>
            <a:r>
              <a:rPr lang="en-US" sz="3200" dirty="0"/>
              <a:t> </a:t>
            </a:r>
          </a:p>
          <a:p>
            <a:r>
              <a:rPr lang="en-US" sz="3200" dirty="0"/>
              <a:t>2</a:t>
            </a:r>
            <a:r>
              <a:rPr lang="en-US" sz="3200" dirty="0">
                <a:sym typeface="Symbol" panose="05050102010706020507" pitchFamily="18" charset="2"/>
              </a:rPr>
              <a:t></a:t>
            </a:r>
            <a:r>
              <a:rPr lang="en-US" sz="3200" dirty="0"/>
              <a:t> Game Forcing, 5+</a:t>
            </a:r>
            <a:r>
              <a:rPr lang="en-US" sz="3200" dirty="0">
                <a:sym typeface="Symbol" panose="05050102010706020507" pitchFamily="18" charset="2"/>
              </a:rPr>
              <a:t></a:t>
            </a:r>
            <a:endParaRPr lang="en-US" sz="3200" dirty="0"/>
          </a:p>
          <a:p>
            <a:r>
              <a:rPr lang="en-US" sz="3200" dirty="0"/>
              <a:t>3</a:t>
            </a:r>
            <a:r>
              <a:rPr lang="en-US" sz="3200" dirty="0">
                <a:sym typeface="Symbol" panose="05050102010706020507" pitchFamily="18" charset="2"/>
              </a:rPr>
              <a:t></a:t>
            </a:r>
            <a:r>
              <a:rPr lang="en-US" sz="3200" dirty="0"/>
              <a:t> 4-8 HCP 6-7</a:t>
            </a:r>
            <a:r>
              <a:rPr lang="en-US" sz="3200" dirty="0">
                <a:sym typeface="Symbol" panose="05050102010706020507" pitchFamily="18" charset="2"/>
              </a:rPr>
              <a:t></a:t>
            </a:r>
            <a:endParaRPr lang="en-US" sz="3200" dirty="0"/>
          </a:p>
          <a:p>
            <a:r>
              <a:rPr lang="en-US" sz="3200" dirty="0"/>
              <a:t>3</a:t>
            </a:r>
            <a:r>
              <a:rPr lang="en-US" sz="3200" dirty="0">
                <a:sym typeface="Symbol" panose="05050102010706020507" pitchFamily="18" charset="2"/>
              </a:rPr>
              <a:t></a:t>
            </a:r>
            <a:r>
              <a:rPr lang="en-US" sz="3200" dirty="0"/>
              <a:t> 4-8HCP 6-7</a:t>
            </a:r>
            <a:r>
              <a:rPr lang="en-US" sz="3200" dirty="0">
                <a:sym typeface="Symbol" panose="05050102010706020507" pitchFamily="18" charset="2"/>
              </a:rPr>
              <a:t></a:t>
            </a:r>
            <a:endParaRPr lang="en-US" sz="3200" dirty="0"/>
          </a:p>
          <a:p>
            <a:r>
              <a:rPr lang="en-US" sz="3200" dirty="0"/>
              <a:t>3</a:t>
            </a:r>
            <a:r>
              <a:rPr lang="en-US" sz="3200" dirty="0">
                <a:sym typeface="Symbol" panose="05050102010706020507" pitchFamily="18" charset="2"/>
              </a:rPr>
              <a:t></a:t>
            </a:r>
            <a:r>
              <a:rPr lang="en-US" sz="3200" dirty="0"/>
              <a:t> 4-8 HCP 6-7</a:t>
            </a:r>
            <a:r>
              <a:rPr lang="en-US" sz="3200" dirty="0">
                <a:sym typeface="Symbol" panose="05050102010706020507" pitchFamily="18" charset="2"/>
              </a:rPr>
              <a:t>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189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15E4-A509-4634-BB4D-3D1F943F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Suit Should I Show?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F4702-895F-4BDF-91F2-EBE3E5066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you decide to make a 2/1 response</a:t>
            </a:r>
          </a:p>
          <a:p>
            <a:pPr lvl="1"/>
            <a:r>
              <a:rPr lang="en-US" sz="2800" dirty="0"/>
              <a:t>Bid a 5 card suit (prefer Hs)</a:t>
            </a:r>
          </a:p>
          <a:p>
            <a:pPr lvl="1"/>
            <a:r>
              <a:rPr lang="en-US" sz="2800" dirty="0"/>
              <a:t>Or bid the longer minor</a:t>
            </a:r>
          </a:p>
          <a:p>
            <a:pPr lvl="1"/>
            <a:r>
              <a:rPr lang="en-US" sz="2800" dirty="0"/>
              <a:t>Or bid clubs</a:t>
            </a:r>
          </a:p>
        </p:txBody>
      </p:sp>
    </p:spTree>
    <p:extLst>
      <p:ext uri="{BB962C8B-B14F-4D97-AF65-F5344CB8AC3E}">
        <p14:creationId xmlns:p14="http://schemas.microsoft.com/office/powerpoint/2010/main" val="59530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6FD8D-C371-491B-8527-7756CDD4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Cannot Game Force?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442A6-4B0A-4972-A7E8-E96BC5136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After partner opens a major…</a:t>
            </a:r>
          </a:p>
          <a:p>
            <a:pPr lvl="1"/>
            <a:r>
              <a:rPr lang="en-US" sz="2600" dirty="0"/>
              <a:t>1N is the catchall for hands that are less than FG. This response is FORCING!</a:t>
            </a:r>
          </a:p>
          <a:p>
            <a:pPr lvl="1"/>
            <a:r>
              <a:rPr lang="en-US" sz="2600" dirty="0"/>
              <a:t>1N includes “normal” balanced hands and many offbeat distributional hands</a:t>
            </a:r>
          </a:p>
        </p:txBody>
      </p:sp>
    </p:spTree>
    <p:extLst>
      <p:ext uri="{BB962C8B-B14F-4D97-AF65-F5344CB8AC3E}">
        <p14:creationId xmlns:p14="http://schemas.microsoft.com/office/powerpoint/2010/main" val="422043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C8E0D-1D33-49BE-85E0-D1E103DB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A40AF-087F-4842-8EFF-66E9233AB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Immediate jump shifts can be played either </a:t>
            </a:r>
          </a:p>
          <a:p>
            <a:pPr lvl="1"/>
            <a:r>
              <a:rPr lang="en-US" sz="2800" dirty="0"/>
              <a:t>Invitational (9-11 HCP w/ 6 or 7 card suit)</a:t>
            </a:r>
          </a:p>
          <a:p>
            <a:pPr lvl="1"/>
            <a:r>
              <a:rPr lang="en-US" sz="2800" b="1" dirty="0"/>
              <a:t>Preemptive (4-8 HCP w/ 6/7 card suit)</a:t>
            </a:r>
          </a:p>
        </p:txBody>
      </p:sp>
    </p:spTree>
    <p:extLst>
      <p:ext uri="{BB962C8B-B14F-4D97-AF65-F5344CB8AC3E}">
        <p14:creationId xmlns:p14="http://schemas.microsoft.com/office/powerpoint/2010/main" val="125457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8CDE14-8C3C-4718-A584-87053758FFFE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00" y="254000"/>
            <a:ext cx="1168400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46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4bb011c5-54f5-4af7-b746-b100afe857c7"/>
  <p:tag name="__PE_POLL_URL" val="True"/>
  <p:tag name="__PE_ORIG_SIZE" val="5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3d946b6-5618-4fe2-aaca-b5cd9898d454"/>
  <p:tag name="__PE_POLL_URL" val="True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13992</TotalTime>
  <Words>1038</Words>
  <Application>Microsoft Office PowerPoint</Application>
  <PresentationFormat>Widescreen</PresentationFormat>
  <Paragraphs>141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Calibri Light</vt:lpstr>
      <vt:lpstr>Rockwell</vt:lpstr>
      <vt:lpstr>Wingdings</vt:lpstr>
      <vt:lpstr>Atlas</vt:lpstr>
      <vt:lpstr>2/1 Game Forcing</vt:lpstr>
      <vt:lpstr>REMEMBER</vt:lpstr>
      <vt:lpstr>What is 2/1?</vt:lpstr>
      <vt:lpstr>The Advantages</vt:lpstr>
      <vt:lpstr>Responding to 1S</vt:lpstr>
      <vt:lpstr>Which Suit Should I Show?</vt:lpstr>
      <vt:lpstr>What if I Cannot Game Force?</vt:lpstr>
      <vt:lpstr>What Else? </vt:lpstr>
      <vt:lpstr>PowerPoint Presentation</vt:lpstr>
      <vt:lpstr>Partner Bid a 2/1 Response after 1M </vt:lpstr>
      <vt:lpstr>Partner Bid 1N</vt:lpstr>
      <vt:lpstr>Other Rebids after 2/1</vt:lpstr>
      <vt:lpstr>PowerPoint Presentation</vt:lpstr>
      <vt:lpstr>Rebidding After Bidding a 2/1</vt:lpstr>
      <vt:lpstr>Responder’s Rebids After 1N</vt:lpstr>
      <vt:lpstr>Review</vt:lpstr>
      <vt:lpstr>Continuations</vt:lpstr>
      <vt:lpstr>Continuations</vt:lpstr>
      <vt:lpstr>Partner Bids 2 after 1 </vt:lpstr>
      <vt:lpstr>Partner Bids 2 after 1   (Responder’s Rebid after 2 )</vt:lpstr>
      <vt:lpstr>When They Intervene</vt:lpstr>
      <vt:lpstr>Points of Interest</vt:lpstr>
      <vt:lpstr>Names of Potentially Useful Conventions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2/1 Game Forcing</dc:title>
  <dc:creator>Jack Gillispie</dc:creator>
  <cp:lastModifiedBy>Jack Gillispie</cp:lastModifiedBy>
  <cp:revision>72</cp:revision>
  <dcterms:created xsi:type="dcterms:W3CDTF">2018-11-21T22:05:24Z</dcterms:created>
  <dcterms:modified xsi:type="dcterms:W3CDTF">2019-02-10T23:43:29Z</dcterms:modified>
</cp:coreProperties>
</file>